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2" r:id="rId6"/>
    <p:sldId id="277" r:id="rId7"/>
    <p:sldId id="305" r:id="rId8"/>
    <p:sldId id="295" r:id="rId9"/>
    <p:sldId id="298" r:id="rId10"/>
    <p:sldId id="299" r:id="rId11"/>
    <p:sldId id="300" r:id="rId12"/>
    <p:sldId id="301" r:id="rId13"/>
    <p:sldId id="302" r:id="rId14"/>
    <p:sldId id="303" r:id="rId15"/>
    <p:sldId id="306" r:id="rId16"/>
    <p:sldId id="297" r:id="rId17"/>
    <p:sldId id="296" r:id="rId18"/>
    <p:sldId id="262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0AA46-9DA6-49B7-BC86-5E2EF2738919}" v="48" dt="2022-10-18T14:11:28.730"/>
    <p1510:client id="{2484C282-A11B-B04F-85D9-3D4938FAE2B1}" v="44" dt="2022-10-18T16:10:20.579"/>
    <p1510:client id="{36391328-78FC-4752-AE5D-79F4036828F0}" v="13" dt="2022-10-18T02:21:00.260"/>
    <p1510:client id="{4BE990C3-F87C-4443-A5F3-E26D134DF620}" v="2" dt="2022-10-17T21:07:40.784"/>
    <p1510:client id="{72EAC568-D3B1-574A-9BF2-28057C2E855F}" v="165" vWet="167" dt="2022-10-18T14:30:21.483"/>
    <p1510:client id="{CC3CA698-31E3-4099-9481-7C1FB329BEBF}" v="7" dt="2022-10-18T04:47:27.099"/>
    <p1510:client id="{D59172D4-3306-4E7D-88DD-4B20273A81CC}" v="2" dt="2022-10-17T21:04:47.4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2711"/>
  </p:normalViewPr>
  <p:slideViewPr>
    <p:cSldViewPr snapToGrid="0">
      <p:cViewPr varScale="1">
        <p:scale>
          <a:sx n="140" d="100"/>
          <a:sy n="140" d="100"/>
        </p:scale>
        <p:origin x="232" y="25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As per WHO statistics, 1/8 people in the world is suffering from a mental disorder. Mental disorders significantly affects an individual’s ability and hampers their thinking, emotional regulation, or behavioral natures.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9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&gt; When we look at the above graph we can see that these are the following rankings from high to low of % of Population affected by a mental illness </a:t>
            </a:r>
          </a:p>
          <a:p>
            <a:r>
              <a:rPr lang="en-US"/>
              <a:t>1) Anxiety disorder</a:t>
            </a:r>
          </a:p>
          <a:p>
            <a:r>
              <a:rPr lang="en-US"/>
              <a:t>2) Depression</a:t>
            </a:r>
          </a:p>
          <a:p>
            <a:r>
              <a:rPr lang="en-US"/>
              <a:t>3) Bipolar Disorder</a:t>
            </a:r>
          </a:p>
          <a:p>
            <a:r>
              <a:rPr lang="en-US"/>
              <a:t>4) Eating Disorder</a:t>
            </a:r>
          </a:p>
          <a:p>
            <a:r>
              <a:rPr lang="en-US"/>
              <a:t>5) Schizophrenia</a:t>
            </a:r>
          </a:p>
          <a:p>
            <a:endParaRPr lang="en-US"/>
          </a:p>
          <a:p>
            <a:r>
              <a:rPr lang="en-US"/>
              <a:t>&gt; For </a:t>
            </a:r>
            <a:r>
              <a:rPr lang="en-US" err="1"/>
              <a:t>subtance</a:t>
            </a:r>
            <a:r>
              <a:rPr lang="en-US"/>
              <a:t> use these are the following rankings:</a:t>
            </a:r>
          </a:p>
          <a:p>
            <a:r>
              <a:rPr lang="en-US"/>
              <a:t>1) Alcohol Use</a:t>
            </a:r>
          </a:p>
          <a:p>
            <a:r>
              <a:rPr lang="en-US"/>
              <a:t>2) Drug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6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After testing to see if Anxiety and Depression follows a normal distribution, we see that it follows a normal distribution, since most of the points are along the straight line, as a result we can do a t-test find the p value and the confidence interval</a:t>
            </a:r>
          </a:p>
          <a:p>
            <a:endParaRPr lang="en-US"/>
          </a:p>
          <a:p>
            <a:r>
              <a:rPr lang="en-US"/>
              <a:t>Because our p-value is &lt;2.2e-16 which is significantly low, so we reject our null hypothesis. As a result we can conclude that Anxiety rates are higher than depression rates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9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H0: The mean of the </a:t>
            </a:r>
            <a:r>
              <a:rPr lang="en-CA" err="1"/>
              <a:t>afftected</a:t>
            </a:r>
            <a:r>
              <a:rPr lang="en-CA"/>
              <a:t> population percentage for the chosen country is equal to the overall population mean for depression</a:t>
            </a:r>
          </a:p>
          <a:p>
            <a:r>
              <a:rPr lang="en-CA"/>
              <a:t>H1: The mean of the </a:t>
            </a:r>
            <a:r>
              <a:rPr lang="en-CA" err="1"/>
              <a:t>afftected</a:t>
            </a:r>
            <a:r>
              <a:rPr lang="en-CA"/>
              <a:t> population percentage for the chosen country is lesser than the overall population mean for depression Welch Two Sample t-test</a:t>
            </a:r>
          </a:p>
          <a:p>
            <a:endParaRPr lang="en-CA"/>
          </a:p>
          <a:p>
            <a:r>
              <a:rPr lang="en-CA"/>
              <a:t>Since the p-value is approximately zero, we reject the null hypothesis and infer that for the chosen country, the average percentage of population affected via depression is lesser than the world average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2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H0:B=0(Y cannot be expressed as a linear </a:t>
            </a:r>
            <a:r>
              <a:rPr lang="en-CA" dirty="0" err="1"/>
              <a:t>functionof</a:t>
            </a:r>
            <a:r>
              <a:rPr lang="en-CA" dirty="0"/>
              <a:t> X) </a:t>
            </a:r>
          </a:p>
          <a:p>
            <a:r>
              <a:rPr lang="en-CA" dirty="0"/>
              <a:t>HA:B≠0(Y can be expressed as a linear function of X)</a:t>
            </a:r>
          </a:p>
          <a:p>
            <a:endParaRPr lang="en-CA" dirty="0"/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Monaco" pitchFamily="2" charset="77"/>
              </a:rPr>
              <a:t>Based on the results of the F test - The p value for the given data distribution is close to 0, therefore we can reject the null hypotheses. In the context of the data of Males vs Females </a:t>
            </a:r>
            <a:r>
              <a:rPr lang="en-CA" b="0" i="0" dirty="0" err="1">
                <a:solidFill>
                  <a:srgbClr val="000000"/>
                </a:solidFill>
                <a:effectLst/>
                <a:latin typeface="Monaco" pitchFamily="2" charset="77"/>
              </a:rPr>
              <a:t>ddepression</a:t>
            </a:r>
            <a:r>
              <a:rPr lang="en-CA" b="0" i="0" dirty="0">
                <a:solidFill>
                  <a:srgbClr val="000000"/>
                </a:solidFill>
                <a:effectLst/>
                <a:latin typeface="Monaco" pitchFamily="2" charset="77"/>
              </a:rPr>
              <a:t> rates, the data is linear.</a:t>
            </a:r>
          </a:p>
          <a:p>
            <a:pPr algn="l"/>
            <a:endParaRPr lang="en-CA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Such a low p-value indicates that the null hypothesis cannot be supported which signifies that there exists a linear relationship between the depression levels of Males and Females</a:t>
            </a:r>
          </a:p>
          <a:p>
            <a:pPr algn="l"/>
            <a:endParaRPr lang="en-CA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Monaco" pitchFamily="2" charset="77"/>
              </a:rPr>
              <a:t>---------------------</a:t>
            </a:r>
          </a:p>
          <a:p>
            <a:pPr algn="l"/>
            <a:r>
              <a:rPr lang="en-CA" b="0" i="0" dirty="0">
                <a:solidFill>
                  <a:srgbClr val="000000"/>
                </a:solidFill>
                <a:effectLst/>
                <a:latin typeface="Monaco" pitchFamily="2" charset="77"/>
              </a:rPr>
              <a:t>In this section of the study, we ran a bootstrap model to calculate the correlation index between the data for the two genders and plotted then over a histogram. We also infer that with a 95% confidence interval, the value of the correlation index is between the range of 0.798 and 0.820, which depicts a strong correlation between the two parameters.</a:t>
            </a:r>
          </a:p>
          <a:p>
            <a:pPr algn="l"/>
            <a:br>
              <a:rPr lang="en-CA" b="0" i="0" dirty="0">
                <a:solidFill>
                  <a:srgbClr val="000000"/>
                </a:solidFill>
                <a:effectLst/>
                <a:latin typeface="Monaco" pitchFamily="2" charset="77"/>
              </a:rPr>
            </a:br>
            <a:endParaRPr lang="en-CA" b="0" i="0" dirty="0">
              <a:solidFill>
                <a:srgbClr val="000000"/>
              </a:solidFill>
              <a:effectLst/>
              <a:latin typeface="Monac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48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above graph visualizes how the depression percentage varies in the overall population across various age groups. From this, we infer that with the increase in ages, a person falling into different age groups, the depression level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24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Since the p value is close to zero, it can concluded that the null hypotheses fails. Therefore there is a relationship between the Age Group and the Depression Percentages of the population</a:t>
            </a:r>
          </a:p>
          <a:p>
            <a:endParaRPr lang="en-US"/>
          </a:p>
          <a:p>
            <a:r>
              <a:rPr lang="en-US"/>
              <a:t>we run a bootstrap statistic to determine the overall mean affected depression percentage across all age group levels. We infer from the above graph that with a 95% confidence, the mean of the affected depression percentage lies between the range 3.258 and 3.300 percent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1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Pearson's Chi-squared test data: </a:t>
            </a:r>
          </a:p>
          <a:p>
            <a:r>
              <a:rPr lang="en-CA" err="1"/>
              <a:t>education_levels.df</a:t>
            </a:r>
            <a:r>
              <a:rPr lang="en-CA"/>
              <a:t> X-squared = 956193, </a:t>
            </a:r>
            <a:r>
              <a:rPr lang="en-CA" err="1"/>
              <a:t>df</a:t>
            </a:r>
            <a:r>
              <a:rPr lang="en-CA"/>
              <a:t> = 2, p-value &lt; 2.2e-16 </a:t>
            </a:r>
          </a:p>
          <a:p>
            <a:endParaRPr lang="en-CA"/>
          </a:p>
          <a:p>
            <a:r>
              <a:rPr lang="en-CA"/>
              <a:t>Since the p value is close to zero, it can concluded that the null hypotheses fails. Therefore there is a relationship between the Education Levels and the Depression Percentages of the population.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Pearson's Chi-squared test data: </a:t>
            </a:r>
          </a:p>
          <a:p>
            <a:endParaRPr lang="en-CA"/>
          </a:p>
          <a:p>
            <a:r>
              <a:rPr lang="en-CA"/>
              <a:t>Since the p value is close to zero, and we can see a positive difference between </a:t>
            </a:r>
            <a:r>
              <a:rPr lang="en-CA" err="1"/>
              <a:t>JobSeeker</a:t>
            </a:r>
            <a:r>
              <a:rPr lang="en-CA"/>
              <a:t>-Employed. It can be concluded that the null hypotheses fails. Therefore there is a relationship between the Education Levels and the Depression Percentages of the population.</a:t>
            </a:r>
          </a:p>
          <a:p>
            <a:endParaRPr lang="en-CA"/>
          </a:p>
          <a:p>
            <a:r>
              <a:rPr lang="en-CA"/>
              <a:t>95%. Conf </a:t>
            </a:r>
            <a:r>
              <a:rPr lang="en-CA" err="1"/>
              <a:t>Intv</a:t>
            </a:r>
            <a:r>
              <a:rPr lang="en-CA"/>
              <a:t> : -0.654 , 2.32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05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using summary(</a:t>
            </a:r>
            <a:r>
              <a:rPr lang="en-US" err="1"/>
              <a:t>aov</a:t>
            </a:r>
            <a:r>
              <a:rPr lang="en-US"/>
              <a:t>(</a:t>
            </a:r>
            <a:r>
              <a:rPr lang="en-US" err="1"/>
              <a:t>predictsuicide</a:t>
            </a:r>
            <a:r>
              <a:rPr lang="en-US"/>
              <a:t>)) we are getting the Fobs value as 185.9 and p value as 0.000000000000236, the degree of freedom as 1. The p value fails to pass the significance level test, hence we can state that the null hypotheses is false and there is a linear relationship between the two values x and y. So, by doing the above test we can confirm our initial perception that the there is a relationship between suicide rates and depressive disorder rates.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32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Depressive Disorder Data</a:t>
            </a:r>
          </a:p>
          <a:p>
            <a:r>
              <a:rPr lang="en-US"/>
              <a:t>Similar to the case of Suicide Rates, we will normalize the depressive data . The calculations below lead the graph for one country over the period of 1990 to 2017. In this case the country </a:t>
            </a:r>
            <a:r>
              <a:rPr lang="en-US" err="1"/>
              <a:t>choosen</a:t>
            </a:r>
            <a:r>
              <a:rPr lang="en-US"/>
              <a:t> is "France", this can be modified by changing the value in the x vector.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From the above observations we have proved a linear relationship between the suicide rates and the depressive disorder rates . Furthermore to better visualize the data we have computed the percentile value for a country from the data available from 1990 to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9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4180" y="4482341"/>
            <a:ext cx="4941771" cy="1122202"/>
          </a:xfrm>
        </p:spPr>
        <p:txBody>
          <a:bodyPr/>
          <a:lstStyle/>
          <a:p>
            <a:r>
              <a:rPr lang="en-US" b="1"/>
              <a:t>Mental Health</a:t>
            </a:r>
            <a:r>
              <a:rPr lang="en-US"/>
              <a:t>: Statistical Analysis</a:t>
            </a:r>
            <a:endParaRPr lang="en-US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4181" y="5634391"/>
            <a:ext cx="4941770" cy="396660"/>
          </a:xfrm>
        </p:spPr>
        <p:txBody>
          <a:bodyPr/>
          <a:lstStyle/>
          <a:p>
            <a:r>
              <a:rPr lang="en-US" err="1"/>
              <a:t>Mridul</a:t>
            </a:r>
            <a:r>
              <a:rPr lang="en-US"/>
              <a:t> Gupta | </a:t>
            </a:r>
            <a:r>
              <a:rPr lang="en-US" err="1"/>
              <a:t>Vardaan</a:t>
            </a:r>
            <a:r>
              <a:rPr lang="en-US"/>
              <a:t> Bhatia | Prem Patel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3A9CA-6AB3-1D5D-2380-628CBD5B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8896" l="8950" r="90000">
                        <a14:foregroundMark x1="8950" y1="34825" x2="10000" y2="28939"/>
                        <a14:foregroundMark x1="34950" y1="96199" x2="67150" y2="93746"/>
                        <a14:foregroundMark x1="67150" y1="93746" x2="74850" y2="93930"/>
                        <a14:foregroundMark x1="28100" y1="99080" x2="36750" y2="99264"/>
                        <a14:foregroundMark x1="36750" y1="99264" x2="50450" y2="98467"/>
                        <a14:foregroundMark x1="50450" y1="98467" x2="70700" y2="98896"/>
                        <a14:foregroundMark x1="70700" y1="98896" x2="72850" y2="98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5209" y="523495"/>
            <a:ext cx="7772400" cy="633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8" y="66197"/>
            <a:ext cx="10306844" cy="1325563"/>
          </a:xfrm>
        </p:spPr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Does there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exist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any relationship between a person’s education level and depression percentage</a:t>
            </a:r>
            <a:endParaRPr lang="en-CA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03DB6-456F-2FC9-07A0-917D25A23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5" t="-17410" r="21765" b="2427"/>
          <a:stretch/>
        </p:blipFill>
        <p:spPr>
          <a:xfrm>
            <a:off x="1347029" y="2319819"/>
            <a:ext cx="9179508" cy="1654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FE922-446C-5F0D-3CCC-D20E3698D4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4" t="-8939" b="1"/>
          <a:stretch/>
        </p:blipFill>
        <p:spPr>
          <a:xfrm>
            <a:off x="1309802" y="4239901"/>
            <a:ext cx="9207775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EB374D-08DC-9ED3-7D50-3C8C98C49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1972016"/>
            <a:ext cx="7772400" cy="3675972"/>
          </a:xfrm>
          <a:prstGeom prst="rect">
            <a:avLst/>
          </a:pr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9545CBD-840A-EB27-DAC8-29F031FB9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812" y="1025051"/>
            <a:ext cx="9497941" cy="57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467" y="110373"/>
            <a:ext cx="10306844" cy="1325563"/>
          </a:xfrm>
        </p:spPr>
        <p:txBody>
          <a:bodyPr/>
          <a:lstStyle/>
          <a:p>
            <a:pPr lvl="0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suicide rates and depressive disorder rates have any correlation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EE1C33-CBBD-864A-D648-B5D9ABAF9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48019"/>
            <a:ext cx="7772400" cy="3361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A2EC86-9623-1A4B-BB79-5B3E194B4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673" y="1344895"/>
            <a:ext cx="7772400" cy="47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72FF7-6CB1-A92E-9C23-05ADE4C38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73" y="1344895"/>
            <a:ext cx="7772400" cy="48266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9B819-B974-3DD8-F428-8161878E47D0}"/>
              </a:ext>
            </a:extLst>
          </p:cNvPr>
          <p:cNvSpPr txBox="1"/>
          <p:nvPr/>
        </p:nvSpPr>
        <p:spPr>
          <a:xfrm>
            <a:off x="1595721" y="2951946"/>
            <a:ext cx="9207596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/>
              <a:t>H0:B=0(Y cannot be expressed as a linear function of X)</a:t>
            </a:r>
          </a:p>
          <a:p>
            <a:r>
              <a:rPr lang="en-US" sz="2800"/>
              <a:t>HA:B≠0(Y can be expressed as a linear function of X)</a:t>
            </a:r>
          </a:p>
        </p:txBody>
      </p:sp>
    </p:spTree>
    <p:extLst>
      <p:ext uri="{BB962C8B-B14F-4D97-AF65-F5344CB8AC3E}">
        <p14:creationId xmlns:p14="http://schemas.microsoft.com/office/powerpoint/2010/main" val="317966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467" y="110373"/>
            <a:ext cx="10306844" cy="1325563"/>
          </a:xfrm>
        </p:spPr>
        <p:txBody>
          <a:bodyPr/>
          <a:lstStyle/>
          <a:p>
            <a:pPr lvl="0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suicide rates and depressive disorder rates have any correlation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E0234-707F-0C97-5803-E023EA06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5936"/>
            <a:ext cx="7772400" cy="4679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D9CFE-4279-48CD-6272-5544D9DC4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76031"/>
            <a:ext cx="7772400" cy="48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2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8933"/>
            <a:ext cx="8421688" cy="1325563"/>
          </a:xfrm>
        </p:spPr>
        <p:txBody>
          <a:bodyPr/>
          <a:lstStyle/>
          <a:p>
            <a:r>
              <a:rPr lang="en-US"/>
              <a:t>Dataset : Mental Illness</a:t>
            </a:r>
          </a:p>
        </p:txBody>
      </p:sp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1903B36D-7FA0-B4C3-7421-98B2175E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147" y="1096007"/>
            <a:ext cx="8376697" cy="522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7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647" y="0"/>
            <a:ext cx="9443244" cy="1325563"/>
          </a:xfrm>
        </p:spPr>
        <p:txBody>
          <a:bodyPr>
            <a:normAutofit/>
          </a:bodyPr>
          <a:lstStyle/>
          <a:p>
            <a:r>
              <a:rPr lang="en-US" sz="2400"/>
              <a:t>What kind of relationship exists between Anxiety and Depression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77675-A026-5AF9-3853-26EA1160031D}"/>
              </a:ext>
            </a:extLst>
          </p:cNvPr>
          <p:cNvSpPr txBox="1"/>
          <p:nvPr/>
        </p:nvSpPr>
        <p:spPr>
          <a:xfrm>
            <a:off x="1492202" y="2625829"/>
            <a:ext cx="9207596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800"/>
              <a:t>H0: Anxiety Percentages and Depression percentages are equal to each other across all the </a:t>
            </a:r>
            <a:r>
              <a:rPr lang="en-CA" sz="2800" err="1"/>
              <a:t>continets</a:t>
            </a:r>
            <a:endParaRPr lang="en-CA" sz="2800"/>
          </a:p>
          <a:p>
            <a:endParaRPr lang="en-CA" sz="2800"/>
          </a:p>
          <a:p>
            <a:r>
              <a:rPr lang="en-CA" sz="2800"/>
              <a:t>Ha: Anxiety Percentages are higher than depression rates across all the </a:t>
            </a:r>
            <a:r>
              <a:rPr lang="en-CA" sz="2800" err="1"/>
              <a:t>contients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37179-9C5B-403A-BF4D-B77CAACAD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2006600"/>
            <a:ext cx="5435600" cy="2844800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C606885E-8E1F-094E-1215-56939E490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78" y="1066980"/>
            <a:ext cx="8786644" cy="5255089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B809DBF7-1611-9B6D-D7D1-E4206C8E1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678" y="1088178"/>
            <a:ext cx="8868475" cy="52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5" y="421797"/>
            <a:ext cx="10306844" cy="1325563"/>
          </a:xfrm>
        </p:spPr>
        <p:txBody>
          <a:bodyPr/>
          <a:lstStyle/>
          <a:p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mean of the affected population percentage for the chosen country is equal to the overall population mean for depression?</a:t>
            </a:r>
            <a:br>
              <a:rPr lang="en-CA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CF567E30-326A-8573-0E82-1BEAC86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84" y="1294035"/>
            <a:ext cx="8370613" cy="51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ZA"/>
              <a:t>References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73FA8-A632-7D11-74CF-3A089CAB8C00}"/>
              </a:ext>
            </a:extLst>
          </p:cNvPr>
          <p:cNvSpPr txBox="1"/>
          <p:nvPr/>
        </p:nvSpPr>
        <p:spPr>
          <a:xfrm>
            <a:off x="178689" y="1010245"/>
            <a:ext cx="11834622" cy="5847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Elyse,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P.by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: (2020) 10 happiest countries in the world 2014,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Miratel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Solutions Inc. Gallup-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Healthways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Global Well-Being Index. Available at: https://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miratelinc.com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/blog/10-happiest-countries-in-the-world-2014/ (Accessed: October 13, 2022). </a:t>
            </a:r>
          </a:p>
          <a:p>
            <a:pPr algn="just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GBD results. Institute for Health Metrics and Evaluation. Available at: https://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vizhub.healthdata.org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gbd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-results/ [Accessed September 29, 2022]. </a:t>
            </a:r>
          </a:p>
          <a:p>
            <a:pPr algn="just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OECD Education at a Glance , OECD statistics. Available at: https://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stats.oecd.org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Index.aspx?datasetcode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=EAG (Accessed: October 4, 2022). </a:t>
            </a:r>
          </a:p>
          <a:p>
            <a:pPr algn="just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International Classification of Diseases (ICD) (no date) World Health Organization. World Health Organization. Available at: https://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www.who.int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/classifications/classification-of-diseases (Accessed: October 4, 2022).</a:t>
            </a:r>
          </a:p>
          <a:p>
            <a:pPr algn="just"/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Open Sourcing Mental Illness, L.T.D. (2016) Mental Health in Tech Survey, Kaggle. OSMH. Available at: https://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www.kaggle.com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/datasets/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osmi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/mental-health-in-tech-survey (Accessed: October 15, 2022).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/>
              <a:t>THE TEAM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BAD1FFF-8B97-4CD1-85E7-B7738EAD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514" y="4704694"/>
            <a:ext cx="2123743" cy="343061"/>
          </a:xfrm>
        </p:spPr>
        <p:txBody>
          <a:bodyPr/>
          <a:lstStyle/>
          <a:p>
            <a:r>
              <a:rPr lang="en-US" sz="1800"/>
              <a:t>Vardaan Bhatia 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0C8C8C1-99D8-4034-A628-DECEB703BA1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053246" y="4719376"/>
            <a:ext cx="2135755" cy="343061"/>
          </a:xfrm>
        </p:spPr>
        <p:txBody>
          <a:bodyPr/>
          <a:lstStyle/>
          <a:p>
            <a:r>
              <a:rPr lang="en-US" sz="1800"/>
              <a:t>Mridul Gupta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8CA58D6-00FD-4D81-A0F6-215C4D55891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548727" y="4704694"/>
            <a:ext cx="2123743" cy="343061"/>
          </a:xfrm>
        </p:spPr>
        <p:txBody>
          <a:bodyPr/>
          <a:lstStyle/>
          <a:p>
            <a:r>
              <a:rPr lang="en-US" sz="1800"/>
              <a:t>Prem Patel</a:t>
            </a:r>
          </a:p>
        </p:txBody>
      </p:sp>
      <p:pic>
        <p:nvPicPr>
          <p:cNvPr id="4" name="Picture 3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B0B53B3A-5288-99FE-B207-EB25656C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34" b="11695"/>
          <a:stretch/>
        </p:blipFill>
        <p:spPr>
          <a:xfrm flipH="1">
            <a:off x="7710598" y="2506244"/>
            <a:ext cx="1879684" cy="1866448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6870A14-0153-5D44-BC32-668A40531BB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43" r="43"/>
          <a:stretch/>
        </p:blipFill>
        <p:spPr>
          <a:xfrm>
            <a:off x="2838450" y="2597150"/>
            <a:ext cx="1844675" cy="1846263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D781563-A462-672B-BF83-81516DC3E9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13075" b="13075"/>
          <a:stretch/>
        </p:blipFill>
        <p:spPr>
          <a:xfrm>
            <a:off x="5273675" y="2595563"/>
            <a:ext cx="1844675" cy="1844675"/>
          </a:xfrm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ZA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80556" y="1791597"/>
            <a:ext cx="9630888" cy="32748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/>
              <a:t>Domain of Interest : </a:t>
            </a:r>
            <a:r>
              <a:rPr lang="en-US" sz="2400" u="sng"/>
              <a:t>Mental Health</a:t>
            </a:r>
            <a:endParaRPr lang="en-US"/>
          </a:p>
          <a:p>
            <a:pPr marL="285750" indent="-285750" algn="just"/>
            <a:r>
              <a:rPr lang="en-US" sz="2400"/>
              <a:t>Mental disorders significantly affects an individual’s ability and hampers their Thinking, Emotional Regulation, or Behavioral natures. </a:t>
            </a:r>
            <a:endParaRPr lang="en-US" sz="18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CC9015B-F876-49F5-3223-7CACB70557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02" b="94030" l="10000" r="90000">
                        <a14:foregroundMark x1="38407" y1="94136" x2="53274" y2="92431"/>
                        <a14:foregroundMark x1="46372" y1="29957" x2="47788" y2="34648"/>
                        <a14:foregroundMark x1="56283" y1="21002" x2="56283" y2="21002"/>
                        <a14:foregroundMark x1="40885" y1="21748" x2="40885" y2="21748"/>
                        <a14:foregroundMark x1="36814" y1="21748" x2="36814" y2="21748"/>
                        <a14:foregroundMark x1="61239" y1="23987" x2="61239" y2="23987"/>
                        <a14:foregroundMark x1="35664" y1="27932" x2="35664" y2="27932"/>
                        <a14:foregroundMark x1="61504" y1="27612" x2="61504" y2="27612"/>
                        <a14:foregroundMark x1="35664" y1="25693" x2="35664" y2="25693"/>
                        <a14:foregroundMark x1="37080" y1="23348" x2="35929" y2="33262"/>
                        <a14:foregroundMark x1="62566" y1="23667" x2="62566" y2="23667"/>
                      </a14:backgroundRemoval>
                    </a14:imgEffect>
                  </a14:imgLayer>
                </a14:imgProps>
              </a:ext>
            </a:extLst>
          </a:blip>
          <a:srcRect t="15376"/>
          <a:stretch/>
        </p:blipFill>
        <p:spPr>
          <a:xfrm>
            <a:off x="3882534" y="3151985"/>
            <a:ext cx="4270866" cy="30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ZA"/>
              <a:t>Guiding questions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8E2D4505-884A-A552-344C-D5DDF355D3F2}"/>
              </a:ext>
            </a:extLst>
          </p:cNvPr>
          <p:cNvSpPr txBox="1">
            <a:spLocks/>
          </p:cNvSpPr>
          <p:nvPr/>
        </p:nvSpPr>
        <p:spPr>
          <a:xfrm>
            <a:off x="1765213" y="1501468"/>
            <a:ext cx="6409339" cy="1010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CF4986B9-9905-8C4C-F664-4E6964425979}"/>
              </a:ext>
            </a:extLst>
          </p:cNvPr>
          <p:cNvSpPr txBox="1">
            <a:spLocks/>
          </p:cNvSpPr>
          <p:nvPr/>
        </p:nvSpPr>
        <p:spPr>
          <a:xfrm>
            <a:off x="3339406" y="3419880"/>
            <a:ext cx="6926572" cy="1010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A68476C0-F368-E742-A8C2-F2DA58A17B2D}"/>
              </a:ext>
            </a:extLst>
          </p:cNvPr>
          <p:cNvSpPr txBox="1">
            <a:spLocks/>
          </p:cNvSpPr>
          <p:nvPr/>
        </p:nvSpPr>
        <p:spPr>
          <a:xfrm>
            <a:off x="4033145" y="4634168"/>
            <a:ext cx="5539095" cy="10108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49D0F91-1319-433C-AC08-264D7A32DB31}"/>
              </a:ext>
            </a:extLst>
          </p:cNvPr>
          <p:cNvSpPr txBox="1">
            <a:spLocks/>
          </p:cNvSpPr>
          <p:nvPr/>
        </p:nvSpPr>
        <p:spPr>
          <a:xfrm>
            <a:off x="4631487" y="5703204"/>
            <a:ext cx="5539095" cy="10108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8AF06-B725-154D-7EEB-31D2F4326613}"/>
              </a:ext>
            </a:extLst>
          </p:cNvPr>
          <p:cNvSpPr txBox="1"/>
          <p:nvPr/>
        </p:nvSpPr>
        <p:spPr>
          <a:xfrm>
            <a:off x="1057773" y="1253832"/>
            <a:ext cx="10076454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endParaRPr lang="en-US" sz="2000"/>
          </a:p>
          <a:p>
            <a:pPr marL="457200" indent="-457200">
              <a:buFont typeface="+mj-lt"/>
              <a:buAutoNum type="arabi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ea typeface="Calibri" panose="020F0502020204030204" pitchFamily="34" charset="0"/>
                <a:cs typeface="Times New Roman"/>
              </a:rPr>
              <a:t>Is there any relationship between the depression levels in Males and Females?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ea typeface="Calibri" panose="020F0502020204030204" pitchFamily="34" charset="0"/>
                <a:cs typeface="Times New Roman"/>
              </a:rPr>
              <a:t>What sort of depression trends can we see across different age groups?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Does there exists any relationship between a person’s education level and depression percentage</a:t>
            </a:r>
          </a:p>
          <a:p>
            <a:pPr marL="457200" indent="-457200">
              <a:buFont typeface="+mj-lt"/>
              <a:buAutoNum type="arabicPeriod"/>
            </a:pPr>
            <a:endParaRPr lang="en-US" sz="200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Does suicide rates and depressive disorder rates have any correlation</a:t>
            </a:r>
          </a:p>
          <a:p>
            <a:pPr marL="457200" indent="-457200">
              <a:buFontTx/>
              <a:buAutoNum type="arabicPeriod"/>
            </a:pPr>
            <a:endParaRPr lang="en-US" sz="2000" dirty="0">
              <a:effectLst/>
              <a:latin typeface="Tenorit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/>
              <a:t>What kind of relationship exists between Anxiety and Depression </a:t>
            </a:r>
            <a:endParaRPr lang="en-US" dirty="0"/>
          </a:p>
          <a:p>
            <a:pPr marL="457200" indent="-457200">
              <a:buAutoNum type="arabicPeriod"/>
            </a:pPr>
            <a:endParaRPr lang="en-US" sz="2000" dirty="0">
              <a:latin typeface="Tenorite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ea typeface="+mn-lt"/>
                <a:cs typeface="+mn-lt"/>
              </a:rPr>
              <a:t>Is the mean of the affected population percentage for the chosen country is equal to the overall population mean for depression?</a:t>
            </a:r>
          </a:p>
          <a:p>
            <a:b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/>
          </a:p>
          <a:p>
            <a:pPr marL="457200" indent="-457200" algn="just">
              <a:buFont typeface="+mj-lt"/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409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D6E90A56-AF21-45DC-A08C-27875260C7CB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918473713"/>
              </p:ext>
            </p:extLst>
          </p:nvPr>
        </p:nvGraphicFramePr>
        <p:xfrm>
          <a:off x="1187355" y="1690688"/>
          <a:ext cx="10019162" cy="442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7573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7031589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</a:tblGrid>
              <a:tr h="4499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NAME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dirty="0"/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4499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</a:rPr>
                        <a:t>Prevalence By Mental Illness and substance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Contains data for different types of mental disorders</a:t>
                      </a: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4499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Tenorite"/>
                        </a:rPr>
                        <a:t>Prevalence of depression by Age</a:t>
                      </a:r>
                      <a:endParaRPr lang="en-US" sz="2800" dirty="0"/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The data in this table is bifurcated across various age groups</a:t>
                      </a: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69857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Tenorite"/>
                        </a:rPr>
                        <a:t>Depression by level of education</a:t>
                      </a:r>
                      <a:endParaRPr lang="en-US" sz="2800" dirty="0"/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Possesses data for different education levels in the society such as Upper Secondary and Post-Secondary etc.</a:t>
                      </a: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69857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  <a:latin typeface="Tenorite"/>
                        </a:rPr>
                        <a:t>Suicide Rates</a:t>
                      </a:r>
                    </a:p>
                  </a:txBody>
                  <a:tcPr marL="24019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Contains data for the suicide rates across various regions along with depressive disorder rates compared to the entire population</a:t>
                      </a:r>
                    </a:p>
                  </a:txBody>
                  <a:tcPr marL="76261" marR="76261" marT="38130" marB="3813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  <a:tr h="449953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</a:rPr>
                        <a:t>Depression by Count</a:t>
                      </a:r>
                      <a:endParaRPr lang="en-US" sz="2800" dirty="0"/>
                    </a:p>
                  </a:txBody>
                  <a:tcPr marL="240191" marR="76261" marT="38130" marB="3813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Contains the number of people suffering from mental disorders across regions by year</a:t>
                      </a:r>
                    </a:p>
                  </a:txBody>
                  <a:tcPr marL="76261" marR="76261" marT="38130" marB="3813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351473"/>
                  </a:ext>
                </a:extLst>
              </a:tr>
              <a:tr h="69857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effectLst/>
                        </a:rPr>
                        <a:t>Depression by Gender</a:t>
                      </a:r>
                      <a:endParaRPr lang="en-US" sz="2800" dirty="0"/>
                    </a:p>
                  </a:txBody>
                  <a:tcPr marL="240191" marR="76261" marT="38130" marB="3813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Data in this table provides the distribution of people suffering from mental disorders by gender type across regions</a:t>
                      </a:r>
                    </a:p>
                  </a:txBody>
                  <a:tcPr marL="76261" marR="76261" marT="38130" marB="38130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5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678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8" y="66197"/>
            <a:ext cx="10306844" cy="1325563"/>
          </a:xfrm>
        </p:spPr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there any relationship between the depression levels in Males and Females?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262E226-F19B-CA58-1D28-8BA03B34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1249933"/>
            <a:ext cx="8356600" cy="51862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06BE48-DB65-A77F-8479-613CD64A8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2297934"/>
            <a:ext cx="8356600" cy="3090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A4592-BB5D-9EF2-C60D-F7ABB5D91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400" y="1249933"/>
            <a:ext cx="8482175" cy="5320744"/>
          </a:xfrm>
          <a:prstGeom prst="rect">
            <a:avLst/>
          </a:prstGeom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517B7C8-9DEA-7B61-28EE-F948C5644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194" y="1249934"/>
            <a:ext cx="8702106" cy="53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9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8" y="66197"/>
            <a:ext cx="10306844" cy="1325563"/>
          </a:xfrm>
        </p:spPr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sort of depression trends can we see across different age groups?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67CA0DC-FD78-0B33-B8D5-FA3169566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318" y="1115694"/>
            <a:ext cx="8227363" cy="52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8" y="66197"/>
            <a:ext cx="10306844" cy="1325563"/>
          </a:xfrm>
        </p:spPr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sort of depression trends can we see across different age groups?</a:t>
            </a:r>
            <a:endParaRPr lang="en-CA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BE580-3E77-9F06-D0C7-E1EB9DC47B8C}"/>
              </a:ext>
            </a:extLst>
          </p:cNvPr>
          <p:cNvSpPr txBox="1"/>
          <p:nvPr/>
        </p:nvSpPr>
        <p:spPr>
          <a:xfrm>
            <a:off x="1947788" y="2408502"/>
            <a:ext cx="8296424" cy="224676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2800"/>
              <a:t>H0: There is no relationship between Depression percentages and Age Group</a:t>
            </a:r>
          </a:p>
          <a:p>
            <a:endParaRPr lang="en-CA" sz="2800"/>
          </a:p>
          <a:p>
            <a:r>
              <a:rPr lang="en-CA" sz="2800"/>
              <a:t>H0: There is a relationship between Depression percentages and Age Group</a:t>
            </a: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F48753-3684-3DE7-295F-51DEE783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08502"/>
            <a:ext cx="7772400" cy="2040996"/>
          </a:xfrm>
          <a:prstGeom prst="rect">
            <a:avLst/>
          </a:prstGeo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EF3A5FC-64C5-63CC-5967-186E80EC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997010"/>
            <a:ext cx="9190566" cy="57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6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78" y="66197"/>
            <a:ext cx="10306844" cy="1325563"/>
          </a:xfrm>
        </p:spPr>
        <p:txBody>
          <a:bodyPr/>
          <a:lstStyle/>
          <a:p>
            <a:pPr marL="342900" lvl="0" indent="-342900">
              <a:buFont typeface="Calibri" panose="020F0502020204030204" pitchFamily="34" charset="0"/>
              <a:buChar char="-"/>
            </a:pP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Does there </a:t>
            </a:r>
            <a:r>
              <a:rPr lang="en-US" sz="1800">
                <a:latin typeface="Calibri"/>
                <a:ea typeface="Calibri" panose="020F0502020204030204" pitchFamily="34" charset="0"/>
                <a:cs typeface="Times New Roman"/>
              </a:rPr>
              <a:t>exist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any relationship between a person’s education level and depression percentage</a:t>
            </a:r>
            <a:endParaRPr lang="en-CA" sz="1800">
              <a:effectLst/>
              <a:latin typeface="Calibri"/>
              <a:ea typeface="Calibri" panose="020F0502020204030204" pitchFamily="34" charset="0"/>
              <a:cs typeface="Times New Roman"/>
            </a:endParaRP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EED073-178F-C8CD-707D-74CAAC675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49758"/>
            <a:ext cx="8534400" cy="5354060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F6B13D-3702-DDE4-D90E-0D35278DC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61313"/>
            <a:ext cx="12135459" cy="2135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1E34E-8DC0-6120-ADA4-249DDB6A0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40"/>
          <a:stretch/>
        </p:blipFill>
        <p:spPr>
          <a:xfrm>
            <a:off x="207564" y="2861373"/>
            <a:ext cx="11776871" cy="11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4AB9657F91A24592D05BD553A04CEC" ma:contentTypeVersion="2" ma:contentTypeDescription="Create a new document." ma:contentTypeScope="" ma:versionID="b6b3f8ae1a67c1edba814a351570d7bc">
  <xsd:schema xmlns:xsd="http://www.w3.org/2001/XMLSchema" xmlns:xs="http://www.w3.org/2001/XMLSchema" xmlns:p="http://schemas.microsoft.com/office/2006/metadata/properties" xmlns:ns2="1de51785-0b10-4e0a-aaf3-84917019947a" targetNamespace="http://schemas.microsoft.com/office/2006/metadata/properties" ma:root="true" ma:fieldsID="41a3eb0a816d1e766e478589c23b6de4" ns2:_="">
    <xsd:import namespace="1de51785-0b10-4e0a-aaf3-8491701994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51785-0b10-4e0a-aaf3-8491701994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C7DAA6-EFD0-42A9-81EF-1B647C03BB0D}">
  <ds:schemaRefs>
    <ds:schemaRef ds:uri="1de51785-0b10-4e0a-aaf3-84917019947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1de51785-0b10-4e0a-aaf3-84917019947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Monoline</Template>
  <TotalTime>0</TotalTime>
  <Words>1546</Words>
  <Application>Microsoft Macintosh PowerPoint</Application>
  <PresentationFormat>Widescreen</PresentationFormat>
  <Paragraphs>130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Monaco</vt:lpstr>
      <vt:lpstr>Tenorite</vt:lpstr>
      <vt:lpstr>Monoline</vt:lpstr>
      <vt:lpstr>Mental Health: Statistical Analysis</vt:lpstr>
      <vt:lpstr>THE TEAM</vt:lpstr>
      <vt:lpstr>Introduction</vt:lpstr>
      <vt:lpstr>Guiding questions</vt:lpstr>
      <vt:lpstr>DATASET</vt:lpstr>
      <vt:lpstr>Is there any relationship between the depression levels in Males and Females?</vt:lpstr>
      <vt:lpstr>What sort of depression trends can we see across different age groups?</vt:lpstr>
      <vt:lpstr>What sort of depression trends can we see across different age groups?</vt:lpstr>
      <vt:lpstr>Does there exist any relationship between a person’s education level and depression percentage</vt:lpstr>
      <vt:lpstr>Does there exist any relationship between a person’s education level and depression percentage</vt:lpstr>
      <vt:lpstr>Does suicide rates and depressive disorder rates have any correlation</vt:lpstr>
      <vt:lpstr>Does suicide rates and depressive disorder rates have any correlation</vt:lpstr>
      <vt:lpstr>Dataset : Mental Illness</vt:lpstr>
      <vt:lpstr>What kind of relationship exists between Anxiety and Depression </vt:lpstr>
      <vt:lpstr>Is the mean of the affected population percentage for the chosen country is equal to the overall population mean for depression?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</dc:title>
  <dc:creator>Prem Patel</dc:creator>
  <cp:lastModifiedBy>Mridul Gupta</cp:lastModifiedBy>
  <cp:revision>8</cp:revision>
  <dcterms:created xsi:type="dcterms:W3CDTF">2022-09-17T17:59:05Z</dcterms:created>
  <dcterms:modified xsi:type="dcterms:W3CDTF">2022-10-18T17:55:31Z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0x010100BD4AB9657F91A24592D05BD553A04CEC</vt:lpwstr>
  </property>
</Properties>
</file>